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76" r:id="rId2"/>
  </p:sldMasterIdLst>
  <p:sldIdLst>
    <p:sldId id="256" r:id="rId3"/>
    <p:sldId id="258" r:id="rId4"/>
    <p:sldId id="257" r:id="rId5"/>
    <p:sldId id="259" r:id="rId6"/>
    <p:sldId id="260" r:id="rId7"/>
    <p:sldId id="261" r:id="rId8"/>
    <p:sldId id="263" r:id="rId9"/>
    <p:sldId id="262" r:id="rId10"/>
    <p:sldId id="264" r:id="rId11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157" autoAdjust="0"/>
    <p:restoredTop sz="94660"/>
  </p:normalViewPr>
  <p:slideViewPr>
    <p:cSldViewPr>
      <p:cViewPr varScale="1">
        <p:scale>
          <a:sx n="59" d="100"/>
          <a:sy n="59" d="100"/>
        </p:scale>
        <p:origin x="-8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51203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sk-SK"/>
              <a:t>Kliknite sem a upravte štýl predlohy podnadpisov.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D828288-D742-4402-9842-3E9CD8490B4F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build="p">
        <p:tmplLst>
          <p:tmpl lvl="1">
            <p:tnLst>
              <p:par>
                <p:cTn presetID="3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120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120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5120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5120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35A04E-3C7E-4624-8A9C-4613F2224552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13B1D3-31F0-48A0-8756-EF456C3A4BEA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27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4275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54276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4277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4278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4279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4280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4281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4282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</p:grpSp>
        <p:sp>
          <p:nvSpPr>
            <p:cNvPr id="54283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4284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4285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4286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4287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4288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grpSp>
          <p:nvGrpSpPr>
            <p:cNvPr id="54289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54290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4291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4292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</p:grpSp>
        <p:grpSp>
          <p:nvGrpSpPr>
            <p:cNvPr id="54293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54294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4295" name="Freeform 23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4296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</p:grpSp>
        <p:grpSp>
          <p:nvGrpSpPr>
            <p:cNvPr id="54297" name="Group 25"/>
            <p:cNvGrpSpPr>
              <a:grpSpLocks/>
            </p:cNvGrpSpPr>
            <p:nvPr userDrawn="1"/>
          </p:nvGrpSpPr>
          <p:grpSpPr bwMode="auto">
            <a:xfrm rot="-1307516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54298" name="Freeform 26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4299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4300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</p:grpSp>
        <p:grpSp>
          <p:nvGrpSpPr>
            <p:cNvPr id="54301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54302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4303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4304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</p:grpSp>
        <p:grpSp>
          <p:nvGrpSpPr>
            <p:cNvPr id="54305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54306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4307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4308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</p:grpSp>
        <p:sp>
          <p:nvSpPr>
            <p:cNvPr id="54309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4310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4311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4312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4313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4314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4315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54316" name="Rectangle 4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4317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4318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17CC49B-810E-480D-94AA-F18B388CCB47}" type="slidenum">
              <a:rPr lang="sk-SK"/>
              <a:pPr/>
              <a:t>‹#›</a:t>
            </a:fld>
            <a:endParaRPr lang="sk-SK"/>
          </a:p>
        </p:txBody>
      </p:sp>
      <p:sp>
        <p:nvSpPr>
          <p:cNvPr id="54319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54320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sk-SK"/>
              <a:t>Kliknite sem a upravte štýl predlohy podnadpisov.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4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4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54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4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19" grpId="0"/>
      <p:bldP spid="54320" grpId="0" build="p">
        <p:tmplLst>
          <p:tmpl lvl="1">
            <p:tnLst>
              <p:par>
                <p:cTn presetID="3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3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432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43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543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543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CFB34D-FCCA-409D-A1DB-DADE570D2163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94C786-6991-48FD-9255-56E39FC6F612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9245EA-AC82-48B6-A9AA-8C04D8CA7002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39E2E0-77CF-44CA-90EF-74A5D921F350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AD99EE-8257-4935-8848-CFDF987F591A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8FA40-1565-4754-9273-F1C225B5D93E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203A1D-9B92-45F3-97FB-81CB3364CA5F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2ACCE5-6C6F-428C-8CC4-45D90877E384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2117EC-72C6-4F8C-9F24-F4C1E09DCA0B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A65B9C-F88B-432D-9C60-78359A5EEABC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CB6F34-9A20-453B-A07D-30F491F418BE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59771B-8ADB-414B-A371-0CF366639D67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AA6B6E-69EB-4408-939D-17F14AED3299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C0E205-5C52-4C38-BDDB-6F5B8424C7A7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CDF629-A941-4E35-985D-97075099A493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A25620-5A99-4E12-AA32-8F707B0B24A7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F3EC07-0EA6-4989-937F-83509B6E61B8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1748F-4972-4FAE-8F7C-64A7B7BF08DA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50179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sk-SK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sk-SK"/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0841FFA1-CDCD-461B-8418-D980019562B6}" type="slidenum">
              <a:rPr lang="sk-SK"/>
              <a:pPr/>
              <a:t>‹#›</a:t>
            </a:fld>
            <a:endParaRPr lang="sk-SK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5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98" decel="1000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98" decel="100000" fill="hold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98" decel="100000" fill="hold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/>
      <p:bldP spid="50179" grpId="0" build="p">
        <p:tmplLst>
          <p:tmpl lvl="1">
            <p:tnLst>
              <p:par>
                <p:cTn presetID="3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7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79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7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5017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5017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7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79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7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5017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5017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7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79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7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5017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5017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7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79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7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5017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5017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7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0179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017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5017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5017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50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53251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grpSp>
          <p:nvGrpSpPr>
            <p:cNvPr id="53252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53253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3254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3255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</p:grpSp>
        <p:sp>
          <p:nvSpPr>
            <p:cNvPr id="53256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grpSp>
          <p:nvGrpSpPr>
            <p:cNvPr id="53257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53258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3259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3260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3261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3262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grpSp>
            <p:nvGrpSpPr>
              <p:cNvPr id="53263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53264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53265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53266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9" y="1720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</p:grpSp>
        </p:grpSp>
        <p:grpSp>
          <p:nvGrpSpPr>
            <p:cNvPr id="53267" name="Group 19"/>
            <p:cNvGrpSpPr>
              <a:grpSpLocks/>
            </p:cNvGrpSpPr>
            <p:nvPr/>
          </p:nvGrpSpPr>
          <p:grpSpPr bwMode="auto">
            <a:xfrm rot="-15351438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53268" name="Freeform 2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3269" name="Freeform 2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3270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</p:grpSp>
        <p:grpSp>
          <p:nvGrpSpPr>
            <p:cNvPr id="53271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53272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3273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3274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</p:grpSp>
        <p:grpSp>
          <p:nvGrpSpPr>
            <p:cNvPr id="53275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53276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3277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3278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</p:grpSp>
        <p:sp>
          <p:nvSpPr>
            <p:cNvPr id="53279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53280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3281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3282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3283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3284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3285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3286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3287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3288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3289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3290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3291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3292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53293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53294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53295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sk-SK"/>
          </a:p>
        </p:txBody>
      </p:sp>
      <p:sp>
        <p:nvSpPr>
          <p:cNvPr id="53296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sk-SK"/>
          </a:p>
        </p:txBody>
      </p:sp>
      <p:sp>
        <p:nvSpPr>
          <p:cNvPr id="53297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81BF09EB-9C90-4D01-A4F5-3B803DCF4499}" type="slidenum">
              <a:rPr lang="sk-SK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3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3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53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3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3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3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98" decel="100000" fill="hold"/>
                                        <p:tgtEl>
                                          <p:spTgt spid="53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3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32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32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532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32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3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3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98" decel="100000" fill="hold"/>
                                        <p:tgtEl>
                                          <p:spTgt spid="53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3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32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32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98" decel="100000" fill="hold"/>
                                        <p:tgtEl>
                                          <p:spTgt spid="532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32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93" grpId="0"/>
      <p:bldP spid="53294" grpId="0" build="p">
        <p:tmplLst>
          <p:tmpl lvl="1">
            <p:tnLst>
              <p:par>
                <p:cTn presetID="3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329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3294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329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5329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5329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329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3294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329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5329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5329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329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3294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329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5329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5329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329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3294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329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5329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5329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329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3294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329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5329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5329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2pPr>
      <a:lvl3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3pPr>
      <a:lvl4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4pPr>
      <a:lvl5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sk.wikipedia.org/wiki/Teleso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hyperlink" Target="http://sk.wikipedia.org/wiki/Predmet" TargetMode="External"/><Relationship Id="rId7" Type="http://schemas.openxmlformats.org/officeDocument/2006/relationships/image" Target="../media/image9.gif"/><Relationship Id="rId12" Type="http://schemas.openxmlformats.org/officeDocument/2006/relationships/image" Target="../media/image14.jpeg"/><Relationship Id="rId2" Type="http://schemas.openxmlformats.org/officeDocument/2006/relationships/image" Target="http://sk.wikipedia.org/wiki/Zdroj_svetl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k.wikipedia.org/wiki/Mesiac" TargetMode="External"/><Relationship Id="rId11" Type="http://schemas.openxmlformats.org/officeDocument/2006/relationships/image" Target="../media/image13.jpeg"/><Relationship Id="rId5" Type="http://schemas.openxmlformats.org/officeDocument/2006/relationships/hyperlink" Target="http://sk.wikipedia.org/wiki/Slnko" TargetMode="External"/><Relationship Id="rId10" Type="http://schemas.openxmlformats.org/officeDocument/2006/relationships/image" Target="../media/image12.jpeg"/><Relationship Id="rId4" Type="http://schemas.openxmlformats.org/officeDocument/2006/relationships/hyperlink" Target="http://sk.wikipedia.org/wiki/Organizmus" TargetMode="External"/><Relationship Id="rId9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sk-SK"/>
              <a:t>Prečo je nebo modré?</a:t>
            </a:r>
          </a:p>
        </p:txBody>
      </p:sp>
      <p:sp>
        <p:nvSpPr>
          <p:cNvPr id="4099" name="Rectangle 3"/>
          <p:cNvSpPr>
            <a:spLocks noGrp="1" noRot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Svetlo</a:t>
            </a:r>
          </a:p>
        </p:txBody>
      </p:sp>
      <p:sp>
        <p:nvSpPr>
          <p:cNvPr id="1024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sk-SK"/>
              <a:t>  Svetlo je elektromagnetické žiarenie viditeľné okom. V rôznych prostrediach sa svetlo šíri rôznou rýchlosťou. Svetlo sa šíri vzduchom rýchlejšie ako vodou, alebo sklom. Keď svetelný lúč vojde zo vzduchu do vody, svetlo sa šíri v úseku pod vodou pomalšie než nad vodou a hovoríme, že svetelný lúč sa láme.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Zdrojom svetla na Zemi je Slnko</a:t>
            </a:r>
          </a:p>
        </p:txBody>
      </p:sp>
      <p:sp>
        <p:nvSpPr>
          <p:cNvPr id="92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28600" y="1828800"/>
            <a:ext cx="8613775" cy="22098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sk-SK"/>
              <a:t>   Slnečné svetlo sa odráža všetkými smermi, preto cez deň vidíme všetko a všade. Veci okolo nás vidíme preto, že sa od nich odráža svetlo. Svetlo je energia. </a:t>
            </a:r>
          </a:p>
        </p:txBody>
      </p:sp>
      <p:pic>
        <p:nvPicPr>
          <p:cNvPr id="9221" name="Picture 5" descr="ANd9GcT9DXPxX2z1ucOPWRr83_PFoPypGKyy_NDuy5Id95YGCToszgZ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4114800"/>
            <a:ext cx="3200400" cy="2397125"/>
          </a:xfrm>
          <a:prstGeom prst="rect">
            <a:avLst/>
          </a:prstGeom>
          <a:noFill/>
        </p:spPr>
      </p:pic>
      <p:pic>
        <p:nvPicPr>
          <p:cNvPr id="9223" name="Picture 7" descr="ANd9GcRpXK04RAlsSBumBdAYCARBRIL1ICqZ7cNC9aMC6A6v7Gq4AOi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6800" y="4191000"/>
            <a:ext cx="3276600" cy="232886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Dúha</a:t>
            </a:r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76400"/>
            <a:ext cx="8540750" cy="21336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sk-SK"/>
              <a:t>Biele svetlo sa lomom rozkladá na farby. Vzniká dúha. Je zložená zo 7 farieb. Je to: červená, oranžová, žltá, zelená, modrá, tmavo modrá a fialová. </a:t>
            </a:r>
          </a:p>
        </p:txBody>
      </p:sp>
      <p:sp>
        <p:nvSpPr>
          <p:cNvPr id="11269" name="AutoShape 5" descr="9k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sk-SK"/>
          </a:p>
        </p:txBody>
      </p:sp>
      <p:sp>
        <p:nvSpPr>
          <p:cNvPr id="11271" name="AutoShape 7" descr="9k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sk-SK"/>
          </a:p>
        </p:txBody>
      </p:sp>
      <p:pic>
        <p:nvPicPr>
          <p:cNvPr id="11273" name="Picture 9" descr="downloa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886200"/>
            <a:ext cx="4038600" cy="2681288"/>
          </a:xfrm>
          <a:prstGeom prst="rect">
            <a:avLst/>
          </a:prstGeom>
          <a:noFill/>
        </p:spPr>
      </p:pic>
      <p:pic>
        <p:nvPicPr>
          <p:cNvPr id="11275" name="Picture 11" descr="ANd9GcQZbHU9esu5lVhdFY5L0ms7ZM-Q61P5rmnVKf4dFOZg6HkjhPS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3810000"/>
            <a:ext cx="3581400" cy="267176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Tieň</a:t>
            </a:r>
          </a:p>
        </p:txBody>
      </p:sp>
      <p:sp>
        <p:nvSpPr>
          <p:cNvPr id="1229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76400"/>
            <a:ext cx="8540750" cy="319881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sk-SK"/>
              <a:t>   Niektoré látky prepúšťajú svetlo, sú priehľadné a niektoré nie. Svetlo teda prechádza priehľadnými látkami.</a:t>
            </a:r>
          </a:p>
          <a:p>
            <a:pPr algn="ctr">
              <a:buFont typeface="Wingdings" pitchFamily="2" charset="2"/>
              <a:buNone/>
            </a:pPr>
            <a:r>
              <a:rPr lang="sk-SK"/>
              <a:t>Tieň sa nachádza v celom priestore za nepriehľadným </a:t>
            </a:r>
            <a:r>
              <a:rPr lang="sk-SK">
                <a:hlinkClick r:id="rId2" tooltip="Teleso"/>
              </a:rPr>
              <a:t>telesom</a:t>
            </a:r>
            <a:r>
              <a:rPr lang="sk-SK"/>
              <a:t>, na ktoré dopadá svetlo.</a:t>
            </a:r>
            <a:r>
              <a:rPr lang="sk-SK" sz="3600"/>
              <a:t> </a:t>
            </a:r>
          </a:p>
        </p:txBody>
      </p:sp>
      <p:pic>
        <p:nvPicPr>
          <p:cNvPr id="12293" name="Picture 5" descr="ANd9GcQBAsPstFUwrMd2Uraae7bAdXGuvcWgXW_YuVqiusLG0H8S_k5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4391025"/>
            <a:ext cx="1847850" cy="2466975"/>
          </a:xfrm>
          <a:prstGeom prst="rect">
            <a:avLst/>
          </a:prstGeom>
          <a:noFill/>
        </p:spPr>
      </p:pic>
      <p:sp>
        <p:nvSpPr>
          <p:cNvPr id="12295" name="AutoShape 7" descr="9k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sk-SK"/>
          </a:p>
        </p:txBody>
      </p:sp>
      <p:pic>
        <p:nvPicPr>
          <p:cNvPr id="12297" name="Picture 9" descr="sol-och-skugga-slnko-a-tie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91200" y="4572000"/>
            <a:ext cx="2857500" cy="1905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sz="4000"/>
              <a:t>Môžu mať predmety aj viac tieňov naraz?</a:t>
            </a:r>
          </a:p>
        </p:txBody>
      </p:sp>
      <p:pic>
        <p:nvPicPr>
          <p:cNvPr id="13318" name="Picture 6" descr="220px-Blender3D_ClassicShadowComparis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828800"/>
            <a:ext cx="6781800" cy="3883025"/>
          </a:xfrm>
          <a:prstGeom prst="rect">
            <a:avLst/>
          </a:prstGeom>
          <a:noFill/>
        </p:spPr>
      </p:pic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304800" y="5943600"/>
            <a:ext cx="883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2800" b="1"/>
              <a:t>Závisí to od dopadu slnečných lúčov na predmet.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link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Zdroje svetla</a:t>
            </a: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sk-SK" b="1"/>
              <a:t>    Zdroj svetla</a:t>
            </a:r>
            <a:r>
              <a:rPr lang="sk-SK"/>
              <a:t> alebo </a:t>
            </a:r>
            <a:r>
              <a:rPr lang="sk-SK" b="1"/>
              <a:t>svetelný zdroj</a:t>
            </a:r>
            <a:r>
              <a:rPr lang="sk-SK"/>
              <a:t> je </a:t>
            </a:r>
            <a:r>
              <a:rPr lang="sk-SK">
                <a:hlinkClick r:id="rId3" tooltip="Predmet"/>
              </a:rPr>
              <a:t>predmet</a:t>
            </a:r>
            <a:r>
              <a:rPr lang="sk-SK"/>
              <a:t> alebo </a:t>
            </a:r>
            <a:r>
              <a:rPr lang="sk-SK">
                <a:hlinkClick r:id="rId4" tooltip="Organizmus"/>
              </a:rPr>
              <a:t>organizmus</a:t>
            </a:r>
            <a:r>
              <a:rPr lang="sk-SK"/>
              <a:t>              vydávajúci svetlo. Rozlišujú sa: 1.prirodzené zdroje svetla (</a:t>
            </a:r>
            <a:r>
              <a:rPr lang="sk-SK">
                <a:hlinkClick r:id="rId5" tooltip="Slnko"/>
              </a:rPr>
              <a:t>Slnko</a:t>
            </a:r>
            <a:r>
              <a:rPr lang="sk-SK"/>
              <a:t>, </a:t>
            </a:r>
            <a:r>
              <a:rPr lang="sk-SK">
                <a:hlinkClick r:id="rId6" tooltip="Mesiac"/>
              </a:rPr>
              <a:t>Mesiac</a:t>
            </a:r>
            <a:r>
              <a:rPr lang="sk-SK"/>
              <a:t>, svietiaci hmyz, ryby). 2. Umelé zdroje svetla, ktoré delíme na spaľovacie (fakľa, sviečka, kahan atď.) a elektrické (žiarovky, výbojky a pod.). </a:t>
            </a:r>
          </a:p>
        </p:txBody>
      </p:sp>
      <p:pic>
        <p:nvPicPr>
          <p:cNvPr id="16391" name="Picture 7" descr="102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28600" y="1524000"/>
            <a:ext cx="952500" cy="952500"/>
          </a:xfrm>
          <a:prstGeom prst="rect">
            <a:avLst/>
          </a:prstGeom>
          <a:noFill/>
        </p:spPr>
      </p:pic>
      <p:pic>
        <p:nvPicPr>
          <p:cNvPr id="16393" name="Picture 9" descr="ANd9GcRi5B1FCyvfCm-0f0P_-vcuvIpdg6AlU2pAUrXBExHWydxYL6jp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315200" y="228600"/>
            <a:ext cx="1111250" cy="1447800"/>
          </a:xfrm>
          <a:prstGeom prst="rect">
            <a:avLst/>
          </a:prstGeom>
          <a:noFill/>
        </p:spPr>
      </p:pic>
      <p:sp>
        <p:nvSpPr>
          <p:cNvPr id="16395" name="AutoShape 11" descr="Z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sk-SK"/>
          </a:p>
        </p:txBody>
      </p:sp>
      <p:sp>
        <p:nvSpPr>
          <p:cNvPr id="16397" name="AutoShape 13" descr="Z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sk-SK"/>
          </a:p>
        </p:txBody>
      </p:sp>
      <p:pic>
        <p:nvPicPr>
          <p:cNvPr id="16399" name="Picture 15" descr="18556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52400" y="5105400"/>
            <a:ext cx="1355725" cy="1524000"/>
          </a:xfrm>
          <a:prstGeom prst="rect">
            <a:avLst/>
          </a:prstGeom>
          <a:noFill/>
        </p:spPr>
      </p:pic>
      <p:pic>
        <p:nvPicPr>
          <p:cNvPr id="16401" name="Picture 17" descr="ANd9GcTo7iTRQf1biaQ6M_Rwwq0Gabjdos4CBC0pGWMH-n-bf6FY99GGg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447800" y="228600"/>
            <a:ext cx="877888" cy="1171575"/>
          </a:xfrm>
          <a:prstGeom prst="rect">
            <a:avLst/>
          </a:prstGeom>
          <a:noFill/>
        </p:spPr>
      </p:pic>
      <p:sp>
        <p:nvSpPr>
          <p:cNvPr id="16403" name="AutoShape 19" descr="9k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sk-SK"/>
          </a:p>
        </p:txBody>
      </p:sp>
      <p:sp>
        <p:nvSpPr>
          <p:cNvPr id="16405" name="AutoShape 21" descr="9k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sk-SK"/>
          </a:p>
        </p:txBody>
      </p:sp>
      <p:pic>
        <p:nvPicPr>
          <p:cNvPr id="16407" name="Picture 23" descr="article_452_mesiac_rarita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162800" y="5105400"/>
            <a:ext cx="1524000" cy="1524000"/>
          </a:xfrm>
          <a:prstGeom prst="rect">
            <a:avLst/>
          </a:prstGeom>
          <a:noFill/>
        </p:spPr>
      </p:pic>
      <p:pic>
        <p:nvPicPr>
          <p:cNvPr id="16411" name="Picture 27" descr="ANd9GcQ2LKpn0CT_avaxn4JvQgAbdRfaODJgC7PelBlXxAn8-PFUYvxe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3124200" y="5237163"/>
            <a:ext cx="2362200" cy="162083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81000" y="152400"/>
            <a:ext cx="8510588" cy="1325563"/>
          </a:xfrm>
        </p:spPr>
        <p:txBody>
          <a:bodyPr/>
          <a:lstStyle/>
          <a:p>
            <a:r>
              <a:rPr lang="sk-SK"/>
              <a:t>Tak prečo je nebo modré?</a:t>
            </a:r>
          </a:p>
        </p:txBody>
      </p:sp>
      <p:sp>
        <p:nvSpPr>
          <p:cNvPr id="1536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sk-SK" sz="2400"/>
              <a:t>     Najviac svetla prichádza na Zem a všetky planéty či mesiace našej slnečnej sústavy zo Slnka. A hoci sa nám pri pohľade na oblohu zdá, že slnko je žlté, v skutočnosti vyžaruje biele svetlo. Vidíme ho však žlté, lebo jeho svetlo prechádza cez atmosféru. Prečo je však obloha práve modrá a nie žltá, zelená, červená alebo dokonca biela? Jednoducho preto, že modré svetlo sa ľahko odráža. Nebo je modré, lebo modré svetlo sa v atmosfére najviac odráža a oblohu vyfarbí. A keď slnko zapadá, obloha sa sfarbí do červena. To preto, že modré svetlo, ktoré k nám musí prejsť dlhšiu cestu cez atmosféru, sa poodráža do vesmíru, ale červené dôjde až k nám. Vo vesmíre sa však svetlo od ničoho neodráža. A preto je tam vždy čierne.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1752600" y="2667000"/>
            <a:ext cx="65532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k-SK" sz="4400"/>
              <a:t>Ďakujem za pozornosť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blaky">
  <a:themeElements>
    <a:clrScheme name="Oblaky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Oblaky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blaky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laky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laky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laky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laky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laky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laky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laky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laky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alóniky">
  <a:themeElements>
    <a:clrScheme name="Balóniky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óniky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óniky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iky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iky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iky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iky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iky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iky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iky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iky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Clouds</Template>
  <TotalTime>102</TotalTime>
  <Words>214</Words>
  <Application>Microsoft PowerPoint</Application>
  <PresentationFormat>Prezentácia na obrazovke (4:3)</PresentationFormat>
  <Paragraphs>17</Paragraphs>
  <Slides>9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2</vt:i4>
      </vt:variant>
      <vt:variant>
        <vt:lpstr>Nadpisy snímok</vt:lpstr>
      </vt:variant>
      <vt:variant>
        <vt:i4>9</vt:i4>
      </vt:variant>
    </vt:vector>
  </HeadingPairs>
  <TitlesOfParts>
    <vt:vector size="14" baseType="lpstr">
      <vt:lpstr>Arial</vt:lpstr>
      <vt:lpstr>Wingdings</vt:lpstr>
      <vt:lpstr>Verdana</vt:lpstr>
      <vt:lpstr>Oblaky</vt:lpstr>
      <vt:lpstr>Balóniky</vt:lpstr>
      <vt:lpstr>Prečo je nebo modré?</vt:lpstr>
      <vt:lpstr>Svetlo</vt:lpstr>
      <vt:lpstr>Zdrojom svetla na Zemi je Slnko</vt:lpstr>
      <vt:lpstr>Dúha</vt:lpstr>
      <vt:lpstr>Tieň</vt:lpstr>
      <vt:lpstr>Môžu mať predmety aj viac tieňov naraz?</vt:lpstr>
      <vt:lpstr>Zdroje svetla</vt:lpstr>
      <vt:lpstr>Tak prečo je nebo modré?</vt:lpstr>
      <vt:lpstr>Snímka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</dc:creator>
  <cp:lastModifiedBy>ziak</cp:lastModifiedBy>
  <cp:revision>2</cp:revision>
  <cp:lastPrinted>1601-01-01T00:00:00Z</cp:lastPrinted>
  <dcterms:created xsi:type="dcterms:W3CDTF">2013-01-06T15:43:24Z</dcterms:created>
  <dcterms:modified xsi:type="dcterms:W3CDTF">2014-10-22T10:00:00Z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